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8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618" autoAdjust="0"/>
  </p:normalViewPr>
  <p:slideViewPr>
    <p:cSldViewPr>
      <p:cViewPr>
        <p:scale>
          <a:sx n="118" d="100"/>
          <a:sy n="118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182880" indent="0" fontAlgn="base">
              <a:buNone/>
            </a:pPr>
            <a:r>
              <a:rPr lang="ru-RU" b="1" dirty="0"/>
              <a:t>ВКЛАД ТАТАРСТАНА В ПОБЕДУ В ВЕЛИКОЙ ОТЕЧЕСТВЕННОЙ ВОЙНЕ</a:t>
            </a:r>
          </a:p>
        </p:txBody>
      </p:sp>
      <p:sp>
        <p:nvSpPr>
          <p:cNvPr id="4" name="5-конечная звезда 3"/>
          <p:cNvSpPr/>
          <p:nvPr/>
        </p:nvSpPr>
        <p:spPr>
          <a:xfrm>
            <a:off x="7308304" y="404664"/>
            <a:ext cx="936104" cy="93610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467544" y="1340768"/>
            <a:ext cx="720080" cy="72008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5652120" y="4221088"/>
            <a:ext cx="2880320" cy="237626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Песни военных лет - Вставай, страна огромная!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1000" out="50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48680" y="99864"/>
            <a:ext cx="609600" cy="609600"/>
          </a:xfrm>
          <a:prstGeom prst="rect">
            <a:avLst/>
          </a:prstGeom>
        </p:spPr>
      </p:pic>
      <p:pic>
        <p:nvPicPr>
          <p:cNvPr id="3" name="den_pobedy_-_den_pobedy_(zaycev.net)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47251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42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083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numSld="999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44624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Татарстан - кузница боевых кадров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 smtClean="0"/>
              <a:t>   </a:t>
            </a:r>
            <a:r>
              <a:rPr lang="ru-RU" sz="1800" dirty="0" smtClean="0"/>
              <a:t>Свыше </a:t>
            </a:r>
            <a:r>
              <a:rPr lang="ru-RU" sz="1800" dirty="0"/>
              <a:t>225 - отмечены высшим воинским отличием - званием Героя Советского Союза.</a:t>
            </a:r>
            <a:br>
              <a:rPr lang="ru-RU" sz="1800" dirty="0"/>
            </a:br>
            <a:r>
              <a:rPr lang="ru-RU" sz="1800" dirty="0"/>
              <a:t>48 фронтовиков стали полными кавалерами ордена Славы.</a:t>
            </a:r>
          </a:p>
          <a:p>
            <a:pPr marL="0" indent="0" fontAlgn="base">
              <a:buNone/>
            </a:pPr>
            <a:r>
              <a:rPr lang="ru-RU" sz="1800" dirty="0" smtClean="0"/>
              <a:t>   13 </a:t>
            </a:r>
            <a:r>
              <a:rPr lang="ru-RU" sz="1800" dirty="0"/>
              <a:t>- повторили подвиг Александра Матросова и </a:t>
            </a:r>
            <a:r>
              <a:rPr lang="ru-RU" sz="1800" dirty="0" err="1"/>
              <a:t>Газинура</a:t>
            </a:r>
            <a:r>
              <a:rPr lang="ru-RU" sz="1800" dirty="0"/>
              <a:t> </a:t>
            </a:r>
            <a:r>
              <a:rPr lang="ru-RU" sz="1800" dirty="0" err="1"/>
              <a:t>Гафиатуллина</a:t>
            </a:r>
            <a:r>
              <a:rPr lang="ru-RU" sz="1800" dirty="0"/>
              <a:t>.</a:t>
            </a:r>
          </a:p>
          <a:p>
            <a:pPr marL="0" indent="0" fontAlgn="base">
              <a:buNone/>
            </a:pPr>
            <a:r>
              <a:rPr lang="ru-RU" sz="1800" dirty="0" smtClean="0"/>
              <a:t>   6 </a:t>
            </a:r>
            <a:r>
              <a:rPr lang="ru-RU" sz="1800" dirty="0"/>
              <a:t>летчиков совершили воздушные и огненные тараны.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356992"/>
            <a:ext cx="4427984" cy="332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5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4624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Татарстан - кузница боевых кадров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052737"/>
            <a:ext cx="8229600" cy="16561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dirty="0" smtClean="0"/>
              <a:t>   В </a:t>
            </a:r>
            <a:r>
              <a:rPr lang="ru-RU" sz="1800" dirty="0"/>
              <a:t>славной плеяде кавалеров Золотой Звезды сияют имена замечательных сынов Татарстана: мужественного пограничника Никиты </a:t>
            </a:r>
            <a:r>
              <a:rPr lang="ru-RU" sz="1800" dirty="0" err="1"/>
              <a:t>Кайманова</a:t>
            </a:r>
            <a:r>
              <a:rPr lang="ru-RU" sz="1800" dirty="0"/>
              <a:t>, легендарного защитника Брестской крепости Петра Гаврилова, отважных летчиков Михаила </a:t>
            </a:r>
            <a:r>
              <a:rPr lang="ru-RU" sz="1800" dirty="0" err="1"/>
              <a:t>Девятаева</a:t>
            </a:r>
            <a:r>
              <a:rPr lang="ru-RU" sz="1800" dirty="0"/>
              <a:t> и Фарида </a:t>
            </a:r>
            <a:r>
              <a:rPr lang="ru-RU" sz="1800" dirty="0" err="1"/>
              <a:t>Фаткуллина</a:t>
            </a:r>
            <a:r>
              <a:rPr lang="ru-RU" sz="1800" dirty="0"/>
              <a:t>, героя Сталинграда </a:t>
            </a:r>
            <a:r>
              <a:rPr lang="ru-RU" sz="1800" dirty="0" err="1"/>
              <a:t>Гани</a:t>
            </a:r>
            <a:r>
              <a:rPr lang="ru-RU" sz="1800" dirty="0"/>
              <a:t> Сафиуллина, водрузившего Знамя Победы над рейхстагом Гали </a:t>
            </a:r>
            <a:r>
              <a:rPr lang="ru-RU" sz="1800" dirty="0" err="1"/>
              <a:t>Загитова</a:t>
            </a:r>
            <a:r>
              <a:rPr lang="ru-RU" sz="1800" dirty="0"/>
              <a:t> и многих других.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708920"/>
            <a:ext cx="1949764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23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Татарстан - кузница боевых кадров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Наряду с мужчинами на войне сражались и женщины. Только из нашей республики на фронт ушло более 10 тысяч девушек. Собирательный образ их отваги, смелости воплотился в подвиге легендарной летчицы </a:t>
            </a:r>
            <a:r>
              <a:rPr lang="ru-RU" sz="1800" dirty="0" err="1"/>
              <a:t>Магубы</a:t>
            </a:r>
            <a:r>
              <a:rPr lang="ru-RU" sz="1800" dirty="0"/>
              <a:t> </a:t>
            </a:r>
            <a:r>
              <a:rPr lang="ru-RU" sz="1800" dirty="0" err="1"/>
              <a:t>Сыртлановой</a:t>
            </a:r>
            <a:r>
              <a:rPr lang="ru-RU" sz="18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17381"/>
            <a:ext cx="8711952" cy="398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97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Татарстан - кузница боевых кадров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ru-RU" sz="2100" dirty="0" smtClean="0"/>
              <a:t>   Примером </a:t>
            </a:r>
            <a:r>
              <a:rPr lang="ru-RU" sz="2100" dirty="0"/>
              <a:t>несгибаемого мужества, патриотизма и стойкости, символом борьбы с фашизмом не только для нашего народа, но и для народов всей Европы стал поэтический и гражданский подвиг нашего земляка Мусы </a:t>
            </a:r>
            <a:r>
              <a:rPr lang="ru-RU" sz="2100" dirty="0" err="1"/>
              <a:t>Джалиля</a:t>
            </a:r>
            <a:r>
              <a:rPr lang="ru-RU" sz="2100" dirty="0"/>
              <a:t>.</a:t>
            </a:r>
          </a:p>
          <a:p>
            <a:pPr marL="0" indent="0" fontAlgn="base">
              <a:buNone/>
            </a:pPr>
            <a:r>
              <a:rPr lang="ru-RU" sz="2100" dirty="0" smtClean="0"/>
              <a:t>   Золотыми </a:t>
            </a:r>
            <a:r>
              <a:rPr lang="ru-RU" sz="2100" dirty="0"/>
              <a:t>буквами в военную летопись вписаны имена наших земляков, полных кавалеров орденов солдатской Славы разведчиков </a:t>
            </a:r>
            <a:r>
              <a:rPr lang="ru-RU" sz="2100" dirty="0" err="1"/>
              <a:t>Даяна</a:t>
            </a:r>
            <a:r>
              <a:rPr lang="ru-RU" sz="2100" dirty="0"/>
              <a:t> Булатова, Григория Портнова, </a:t>
            </a:r>
            <a:r>
              <a:rPr lang="ru-RU" sz="2100" dirty="0" err="1"/>
              <a:t>Рифката</a:t>
            </a:r>
            <a:r>
              <a:rPr lang="ru-RU" sz="2100" dirty="0"/>
              <a:t> </a:t>
            </a:r>
            <a:r>
              <a:rPr lang="ru-RU" sz="2100" dirty="0" err="1"/>
              <a:t>Гайнуллина</a:t>
            </a:r>
            <a:r>
              <a:rPr lang="ru-RU" sz="2100" dirty="0"/>
              <a:t>, артиллеристов </a:t>
            </a:r>
            <a:r>
              <a:rPr lang="ru-RU" sz="2100" dirty="0" err="1"/>
              <a:t>Каюма</a:t>
            </a:r>
            <a:r>
              <a:rPr lang="ru-RU" sz="2100" dirty="0"/>
              <a:t> </a:t>
            </a:r>
            <a:r>
              <a:rPr lang="ru-RU" sz="2100" dirty="0" err="1"/>
              <a:t>Забарова</a:t>
            </a:r>
            <a:r>
              <a:rPr lang="ru-RU" sz="2100" dirty="0"/>
              <a:t> и Николая Зотова, Сергея Дегтева, танкистов Трофима Лапина, Рустама </a:t>
            </a:r>
            <a:r>
              <a:rPr lang="ru-RU" sz="2100" dirty="0" err="1"/>
              <a:t>Хамитова</a:t>
            </a:r>
            <a:r>
              <a:rPr lang="ru-RU" sz="2100" dirty="0"/>
              <a:t> и Павла Михеева, воздушного стрелка Алексея Васильева и других.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688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-4673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Татарстан - кузница боевых кадров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1900" dirty="0" smtClean="0"/>
              <a:t>   Многонациональный </a:t>
            </a:r>
            <a:r>
              <a:rPr lang="ru-RU" sz="1900" dirty="0"/>
              <a:t>народ Татарстана - татары и русские, чуваши и марийцы, украинцы и башкиры, евреи и удмурты, мордва и белорусы с честью выполнили священный долг воина, защитив не только своих близких, свои города и села, но и всю планету, не дав превратить ее в огромный Освенцим.</a:t>
            </a:r>
          </a:p>
          <a:p>
            <a:pPr marL="0" indent="0" fontAlgn="base">
              <a:buNone/>
            </a:pPr>
            <a:r>
              <a:rPr lang="ru-RU" sz="1900" dirty="0" smtClean="0"/>
              <a:t>   От </a:t>
            </a:r>
            <a:r>
              <a:rPr lang="ru-RU" sz="1900" dirty="0"/>
              <a:t>подмосковных полей и Волги, до берегов Дуная и Шпрее, в городах и селах возвышаются памятники и обелиски сыновьям и дочерям Татарстана.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709582"/>
            <a:ext cx="2527568" cy="305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30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116632"/>
            <a:ext cx="6512511" cy="114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Татарстан - фронту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268760"/>
            <a:ext cx="8229600" cy="452596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1800" dirty="0"/>
              <a:t> </a:t>
            </a:r>
            <a:r>
              <a:rPr lang="ru-RU" sz="1800" dirty="0" smtClean="0"/>
              <a:t>  </a:t>
            </a:r>
            <a:r>
              <a:rPr lang="ru-RU" sz="1600" dirty="0" smtClean="0"/>
              <a:t>Наша </a:t>
            </a:r>
            <a:r>
              <a:rPr lang="ru-RU" sz="1600" dirty="0"/>
              <a:t>республика стала одним из важнейших регионов по производству боевой техники. Заводы и фабрики, еще вчера выпускавшие мирную продукцию, перестраивались на производство грозного оружия.</a:t>
            </a:r>
          </a:p>
          <a:p>
            <a:pPr marL="0" indent="0" fontAlgn="base">
              <a:buNone/>
            </a:pPr>
            <a:r>
              <a:rPr lang="ru-RU" sz="1600" dirty="0" smtClean="0"/>
              <a:t>   Фабрика </a:t>
            </a:r>
            <a:r>
              <a:rPr lang="ru-RU" sz="1600" dirty="0"/>
              <a:t>кинопленки им. Куйбышева (ПО "</a:t>
            </a:r>
            <a:r>
              <a:rPr lang="ru-RU" sz="1600" dirty="0" err="1"/>
              <a:t>Тасма</a:t>
            </a:r>
            <a:r>
              <a:rPr lang="ru-RU" sz="1600" dirty="0"/>
              <a:t>") перешла на выпуск новых видов авиационной пленки. Завод "Серп и молот" освоил выпуск металлорежущих станков. Большие военные заказы получили заводы искусственной кожи, кетгутный, пишущих машин.</a:t>
            </a:r>
          </a:p>
          <a:p>
            <a:pPr marL="0" indent="0" fontAlgn="base">
              <a:buNone/>
            </a:pPr>
            <a:r>
              <a:rPr lang="ru-RU" sz="1600" dirty="0" smtClean="0"/>
              <a:t>   Меховой </a:t>
            </a:r>
            <a:r>
              <a:rPr lang="ru-RU" sz="1600" dirty="0"/>
              <a:t>комбинат начал производство шапок-ушанок, рукавиц, унтов, шлемофонов для воинов.</a:t>
            </a:r>
          </a:p>
          <a:p>
            <a:pPr marL="0" indent="0" fontAlgn="base">
              <a:buNone/>
            </a:pPr>
            <a:r>
              <a:rPr lang="ru-RU" sz="1600" dirty="0" smtClean="0"/>
              <a:t>   Комбинат </a:t>
            </a:r>
            <a:r>
              <a:rPr lang="ru-RU" sz="1600" dirty="0"/>
              <a:t>"Спартак" освоил производство армейской обуви.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005064"/>
            <a:ext cx="358716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63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b="0" dirty="0" smtClean="0">
                <a:effectLst/>
              </a:rPr>
              <a:t>Спартак (обувная фабрика)</a:t>
            </a:r>
            <a:endParaRPr lang="ru-RU" sz="2000" b="0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Во время </a:t>
            </a:r>
            <a:r>
              <a:rPr lang="ru-RU" dirty="0" smtClean="0">
                <a:solidFill>
                  <a:schemeClr val="tx1"/>
                </a:solidFill>
              </a:rPr>
              <a:t>Великой Отечественной войны фабрика </a:t>
            </a:r>
            <a:r>
              <a:rPr lang="ru-RU" dirty="0">
                <a:solidFill>
                  <a:schemeClr val="tx1"/>
                </a:solidFill>
              </a:rPr>
              <a:t>выпускала более миллиона пар обуви в год. Она поставляла на фронт солдатские сапоги и меховые </a:t>
            </a:r>
            <a:r>
              <a:rPr lang="ru-RU" dirty="0" smtClean="0">
                <a:solidFill>
                  <a:schemeClr val="tx1"/>
                </a:solidFill>
              </a:rPr>
              <a:t>унты. </a:t>
            </a:r>
            <a:r>
              <a:rPr lang="ru-RU" dirty="0">
                <a:solidFill>
                  <a:schemeClr val="tx1"/>
                </a:solidFill>
              </a:rPr>
              <a:t>Комбинат продолжал расширяться за счёт того, что в Казань была эвакуированы оборудование и рабочие Гомельской обувной фабрики «Труд».</a:t>
            </a:r>
          </a:p>
        </p:txBody>
      </p:sp>
    </p:spTree>
    <p:extLst>
      <p:ext uri="{BB962C8B-B14F-4D97-AF65-F5344CB8AC3E}">
        <p14:creationId xmlns:p14="http://schemas.microsoft.com/office/powerpoint/2010/main" val="2504794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1704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Татарстан - фронту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 indent="0" algn="just" fontAlgn="base">
              <a:buNone/>
            </a:pPr>
            <a:r>
              <a:rPr lang="ru-RU" sz="1600" dirty="0" smtClean="0">
                <a:solidFill>
                  <a:srgbClr val="333333"/>
                </a:solidFill>
                <a:latin typeface="Verdana"/>
              </a:rPr>
              <a:t>   Особая </a:t>
            </a:r>
            <a:r>
              <a:rPr lang="ru-RU" sz="1600" dirty="0">
                <a:solidFill>
                  <a:srgbClr val="333333"/>
                </a:solidFill>
                <a:latin typeface="Verdana"/>
              </a:rPr>
              <a:t>страница военных лет Татарстана </a:t>
            </a:r>
            <a:r>
              <a:rPr lang="ru-RU" sz="1600" b="1" dirty="0">
                <a:solidFill>
                  <a:srgbClr val="333333"/>
                </a:solidFill>
                <a:latin typeface="Verdana"/>
              </a:rPr>
              <a:t>- </a:t>
            </a:r>
            <a:r>
              <a:rPr lang="ru-RU" sz="1600" dirty="0">
                <a:solidFill>
                  <a:srgbClr val="333333"/>
                </a:solidFill>
                <a:latin typeface="Verdana"/>
              </a:rPr>
              <a:t>эвакуация на ее территорию около 70 крупных предприятий с Украины и Белоруссии, Прибалтики, Ленинграда и Москвы, Воронежа, Харькова других регионов страны.</a:t>
            </a:r>
          </a:p>
          <a:p>
            <a:pPr indent="0" algn="just" fontAlgn="base">
              <a:buNone/>
            </a:pPr>
            <a:r>
              <a:rPr lang="ru-RU" sz="1600" dirty="0" smtClean="0">
                <a:solidFill>
                  <a:srgbClr val="333333"/>
                </a:solidFill>
                <a:latin typeface="Verdana"/>
              </a:rPr>
              <a:t>   В </a:t>
            </a:r>
            <a:r>
              <a:rPr lang="ru-RU" sz="1600" dirty="0">
                <a:solidFill>
                  <a:srgbClr val="333333"/>
                </a:solidFill>
                <a:latin typeface="Verdana"/>
              </a:rPr>
              <a:t>короткие сроки все эвакуированные предприятия были пущены в эксплуатацию. Среди них такие ведущие как завод имени Горбунова (22-ой завод), авиаприборостроительный, моторостроительный и другие. Началось массовое производство военной продукции.</a:t>
            </a:r>
          </a:p>
          <a:p>
            <a:pPr indent="0" algn="just" fontAlgn="base">
              <a:buNone/>
            </a:pPr>
            <a:r>
              <a:rPr lang="ru-RU" sz="1600" dirty="0" smtClean="0">
                <a:solidFill>
                  <a:srgbClr val="333333"/>
                </a:solidFill>
                <a:latin typeface="Verdana"/>
              </a:rPr>
              <a:t>   За </a:t>
            </a:r>
            <a:r>
              <a:rPr lang="ru-RU" sz="1600" dirty="0">
                <a:solidFill>
                  <a:srgbClr val="333333"/>
                </a:solidFill>
                <a:latin typeface="Verdana"/>
              </a:rPr>
              <a:t>годы воины 22-ой авиационный завод выпустил более 10 тысяч знаменитых пикирующих бомбардировщиков Пе-2</a:t>
            </a:r>
            <a:r>
              <a:rPr lang="ru-RU" sz="1600" b="1" i="1" dirty="0">
                <a:solidFill>
                  <a:srgbClr val="333333"/>
                </a:solidFill>
                <a:latin typeface="Verdana"/>
              </a:rPr>
              <a:t>.</a:t>
            </a:r>
            <a:r>
              <a:rPr lang="ru-RU" sz="1600" dirty="0">
                <a:solidFill>
                  <a:srgbClr val="333333"/>
                </a:solidFill>
                <a:latin typeface="Verdana"/>
              </a:rPr>
              <a:t> Они до 1943 года были основной ударной мощью бомбардировочной авиации.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77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1663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Татарстан - фронту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1"/>
            <a:ext cx="8229600" cy="2116832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ru-RU" sz="1600" dirty="0" smtClean="0"/>
              <a:t>   Каждый </a:t>
            </a:r>
            <a:r>
              <a:rPr lang="ru-RU" sz="1600" dirty="0"/>
              <a:t>шестой боевой самолет, выпушенный в годы войны, получил путевку в небо в Казани.</a:t>
            </a:r>
          </a:p>
          <a:p>
            <a:pPr marL="0" indent="0" fontAlgn="base">
              <a:buNone/>
            </a:pPr>
            <a:r>
              <a:rPr lang="ru-RU" sz="1600" dirty="0" smtClean="0"/>
              <a:t>   В </a:t>
            </a:r>
            <a:r>
              <a:rPr lang="ru-RU" sz="1600" dirty="0"/>
              <a:t>Казани выпускались стратегические бомбардировщики Пе-8, опережавшие в то время лучшие образцы самолетов этого класса во всех воюющих армиях.</a:t>
            </a:r>
          </a:p>
          <a:p>
            <a:pPr marL="0" indent="0" fontAlgn="base">
              <a:buNone/>
            </a:pPr>
            <a:r>
              <a:rPr lang="ru-RU" sz="1600" dirty="0" smtClean="0"/>
              <a:t>   Создатель </a:t>
            </a:r>
            <a:r>
              <a:rPr lang="ru-RU" sz="1600" dirty="0"/>
              <a:t>бомбардировщиков Пе-2, Пе-8 Владимир </a:t>
            </a:r>
            <a:r>
              <a:rPr lang="ru-RU" sz="1600" dirty="0" err="1"/>
              <a:t>Петляковвплоть</a:t>
            </a:r>
            <a:r>
              <a:rPr lang="ru-RU" sz="1600" dirty="0"/>
              <a:t> до своей трагической гибели в начале 1942 года был главным конструктором 22-ого завода.</a:t>
            </a:r>
          </a:p>
          <a:p>
            <a:pPr marL="0" indent="0" fontAlgn="base">
              <a:buNone/>
            </a:pPr>
            <a:r>
              <a:rPr lang="ru-RU" sz="1600" dirty="0" smtClean="0"/>
              <a:t>   В </a:t>
            </a:r>
            <a:r>
              <a:rPr lang="ru-RU" sz="1600" dirty="0"/>
              <a:t>нашем городе работало конструкторское бюро, где на положении "</a:t>
            </a:r>
            <a:r>
              <a:rPr lang="ru-RU" sz="1600" dirty="0" err="1"/>
              <a:t>спецконтингента</a:t>
            </a:r>
            <a:r>
              <a:rPr lang="ru-RU" sz="1600" dirty="0"/>
              <a:t>" трудились гении конструкторской мысли Сергей Королев Андрей Туполев, Валентин Глушко.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149080"/>
            <a:ext cx="45085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37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Татарстан - фронту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   </a:t>
            </a:r>
            <a:r>
              <a:rPr lang="ru-RU" sz="1600" dirty="0" smtClean="0"/>
              <a:t>В </a:t>
            </a:r>
            <a:r>
              <a:rPr lang="ru-RU" sz="1600" dirty="0"/>
              <a:t>1943-44 годах Сергей Королев </a:t>
            </a:r>
            <a:r>
              <a:rPr lang="ru-RU" sz="1600" i="1" dirty="0"/>
              <a:t>-</a:t>
            </a:r>
            <a:r>
              <a:rPr lang="ru-RU" sz="1600" dirty="0"/>
              <a:t> главный конструктор группы реактивных установок - вместе с Валентином Глушко создал ускоритель для самолета Пе-2</a:t>
            </a:r>
            <a:r>
              <a:rPr lang="ru-RU" sz="1600" b="1" i="1" dirty="0"/>
              <a:t>.</a:t>
            </a:r>
            <a:r>
              <a:rPr lang="ru-RU" sz="1600" dirty="0"/>
              <a:t> Около десятка предприятий Казани участвовало в создании различных компонентов для знаменитых "Катюш". Только пороховой завод отправил для них на фронт миллион зарядов.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780928"/>
            <a:ext cx="508501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48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1800" dirty="0" smtClean="0"/>
              <a:t>    9 </a:t>
            </a:r>
            <a:r>
              <a:rPr lang="ru-RU" sz="1800" dirty="0"/>
              <a:t>мая 2010 года исполняется 65 лет со дня Великой Победы. Но сколько бы ни минуло десятилетий, нельзя забывать о превращенных в пепел городах и селах, о разрушенном народном хозяйстве, о гибели бесценных памятников материальной и духовной культуры народа, о тружениках тыла, вынесших на своих плечах непомерное бремя военного лихолетья, о самой главной и невосполнимой утрате - миллионах человеческих жизней, сгоревших в пожаре Великой Отечественной войны</a:t>
            </a:r>
            <a:r>
              <a:rPr lang="ru-RU" sz="1800" dirty="0" smtClean="0"/>
              <a:t>.</a:t>
            </a:r>
          </a:p>
          <a:p>
            <a:pPr marL="0" indent="0" fontAlgn="base">
              <a:buNone/>
            </a:pPr>
            <a:r>
              <a:rPr lang="ru-RU" sz="1800" dirty="0" smtClean="0"/>
              <a:t>    Никто </a:t>
            </a:r>
            <a:r>
              <a:rPr lang="ru-RU" sz="1800" dirty="0"/>
              <a:t>и ничто не в состоянии умалить величие подвига народа, всемирно-историческое значение победы над фашизмом.</a:t>
            </a:r>
          </a:p>
          <a:p>
            <a:pPr marL="0" indent="0" fontAlgn="base">
              <a:buNone/>
            </a:pPr>
            <a:r>
              <a:rPr lang="ru-RU" sz="1800" dirty="0" smtClean="0"/>
              <a:t>    В </a:t>
            </a:r>
            <a:r>
              <a:rPr lang="ru-RU" sz="1800" dirty="0"/>
              <a:t>информационно-аналитической справке представлены некоторые материалы, статистические данные о вкладе многонационального народа Татарстана в разгром фашистской Германии.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4529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291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Татарстан - фронту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1052736"/>
            <a:ext cx="6400800" cy="3474720"/>
          </a:xfrm>
        </p:spPr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ru-RU" dirty="0" smtClean="0"/>
              <a:t>   Снаряды </a:t>
            </a:r>
            <a:r>
              <a:rPr lang="ru-RU" dirty="0"/>
              <a:t>и взрыватели, патроны и бомбы, авиационные приборы и парашюты, десантные суда, бронекатера и бронепоезда, средства связи, обмундирование и обувь - всего свыше 600 наименований изделий, обеспечивающих потребности фронта, производил Татарстан в те легендарные годы.</a:t>
            </a:r>
          </a:p>
          <a:p>
            <a:pPr marL="0" indent="0" fontAlgn="base">
              <a:buNone/>
            </a:pPr>
            <a:r>
              <a:rPr lang="ru-RU" dirty="0" smtClean="0"/>
              <a:t>   Несмотря </a:t>
            </a:r>
            <a:r>
              <a:rPr lang="ru-RU" dirty="0"/>
              <a:t>на все сложности военного времени, четко работали железнодорожники и речники республики, обеспечивая перевозку грузов для фронта и тыла.</a:t>
            </a:r>
          </a:p>
          <a:p>
            <a:pPr marL="0" indent="0" fontAlgn="base">
              <a:buNone/>
            </a:pPr>
            <a:r>
              <a:rPr lang="ru-RU" dirty="0" smtClean="0"/>
              <a:t>   За </a:t>
            </a:r>
            <a:r>
              <a:rPr lang="ru-RU" dirty="0"/>
              <a:t>образцовое выполнение государственных заданий для фронта передовые коллективы крупных предприятий были награждены орденами Ленина. В их числе авиационный завод им. Горбунова, моторостроительный завод, </a:t>
            </a:r>
            <a:r>
              <a:rPr lang="ru-RU" dirty="0" err="1"/>
              <a:t>мехкомбинат</a:t>
            </a:r>
            <a:r>
              <a:rPr lang="ru-RU" dirty="0"/>
              <a:t>, Льнокомбинат, обувной комбинат "Спартак". Фабрика кинопленки удостоена ордена Трудового Красного Знамени. Свыше 4200 гвардейцев тыла - ударников промышленности республики были награждены орденами и медалями Советского Союза.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621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Татарстан - фронту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pPr marL="0" indent="0" fontAlgn="base">
              <a:buNone/>
            </a:pPr>
            <a:r>
              <a:rPr lang="ru-RU" dirty="0" smtClean="0"/>
              <a:t>      Трудовые </a:t>
            </a:r>
            <a:r>
              <a:rPr lang="ru-RU" dirty="0"/>
              <a:t>коллективы Казани 144 раза завоевывали переходящие Красные Знамена Государственного Комитета </a:t>
            </a:r>
            <a:r>
              <a:rPr lang="ru-RU" dirty="0" smtClean="0"/>
              <a:t>Обороны.</a:t>
            </a:r>
          </a:p>
          <a:p>
            <a:pPr marL="0" indent="0" fontAlgn="base">
              <a:buNone/>
            </a:pPr>
            <a:r>
              <a:rPr lang="ru-RU" dirty="0"/>
              <a:t> </a:t>
            </a:r>
            <a:r>
              <a:rPr lang="ru-RU" dirty="0" smtClean="0"/>
              <a:t>    В </a:t>
            </a:r>
            <a:r>
              <a:rPr lang="ru-RU" dirty="0"/>
              <a:t>Казани обрели свой второй дом десятки тысяч эвакуированных граждан. Ее население по сравнению с довоенным уровнем уже к весне 1942 года возросло с 401 до 515 тысяч человек. Жители города по-братски тепло и радушно встречали украинцев и белорусов, эстонцев и латышей, граждан других национальностей. Делились с ними жильем и продуктами питания.</a:t>
            </a:r>
          </a:p>
          <a:p>
            <a:pPr marL="0" indent="0" fontAlgn="base">
              <a:buNone/>
            </a:pPr>
            <a:r>
              <a:rPr lang="ru-RU" dirty="0" smtClean="0"/>
              <a:t>   Крайне </a:t>
            </a:r>
            <a:r>
              <a:rPr lang="ru-RU" dirty="0"/>
              <a:t>сложным было положение в сельском хозяйстве республики</a:t>
            </a:r>
            <a:r>
              <a:rPr lang="ru-RU" b="1" i="1" dirty="0" smtClean="0"/>
              <a:t>. </a:t>
            </a:r>
            <a:r>
              <a:rPr lang="ru-RU" dirty="0" smtClean="0"/>
              <a:t>Все </a:t>
            </a:r>
            <a:r>
              <a:rPr lang="ru-RU" dirty="0"/>
              <a:t>мужское население призывного возраста было мобилизовано в армию. На нужды войны, особенно в ее первый год, были отправлены те немногочисленные трактора и автомашины, что имелись в хозяйствах. В колхозах, совхозах, МТС Татарстана к концу 1941 года оставалась всего одна автомашина из десяти, резко уменьшилось число лошадей - основной тягловой силы села. Планы сдачи сельхозпродуктов и внеплановые их изъятия свели до минимума оплату труда.</a:t>
            </a:r>
          </a:p>
        </p:txBody>
      </p:sp>
    </p:spTree>
    <p:extLst>
      <p:ext uri="{BB962C8B-B14F-4D97-AF65-F5344CB8AC3E}">
        <p14:creationId xmlns:p14="http://schemas.microsoft.com/office/powerpoint/2010/main" val="368726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1663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Татарстан - фронту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</a:t>
            </a:r>
            <a:r>
              <a:rPr lang="ru-RU" sz="1800" dirty="0" smtClean="0"/>
              <a:t>Но </a:t>
            </a:r>
            <a:r>
              <a:rPr lang="ru-RU" sz="1800" dirty="0"/>
              <a:t>даже в этих тяжелейших условиях недоедания, непосильного труда, огромных моральных тягот, село Татарстана поставляло из своих скудных ресурсов на фронт хлеб, молоко, мясо, картофель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dirty="0" smtClean="0"/>
              <a:t>     Сельское </a:t>
            </a:r>
            <a:r>
              <a:rPr lang="ru-RU" sz="1800" dirty="0"/>
              <a:t>хозяйство республики дало фронту 131 млн. пудов хлеба, 39 млн. пудов картофеля и овощей, 56 млн. пудов мяса, 200 млн. литров молока.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645024"/>
            <a:ext cx="4235487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64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641008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Татарстан - фронту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1052736"/>
            <a:ext cx="6400800" cy="2841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sz="1900" dirty="0" smtClean="0"/>
              <a:t>Чего </a:t>
            </a:r>
            <a:r>
              <a:rPr lang="ru-RU" sz="1900" dirty="0"/>
              <a:t>это стоило, знают те, кто жил в то время на селе. В распутицу и летний зной, под осенними дождями труженики многострадальной деревни пахали, сеяли и убирали урожай. Проводили бессонные ночи на фермах, валили деревья на лесозаготовках, работали впроголодь, но кормили солдат. Не имея света в домах, ночами вязали для них шерстяные носки и рукавицы, оставляя в каждом узелке теплоту своей души.</a:t>
            </a:r>
          </a:p>
        </p:txBody>
      </p:sp>
      <p:sp>
        <p:nvSpPr>
          <p:cNvPr id="4" name="5-конечная звезда 3"/>
          <p:cNvSpPr/>
          <p:nvPr/>
        </p:nvSpPr>
        <p:spPr>
          <a:xfrm>
            <a:off x="2987824" y="3717032"/>
            <a:ext cx="3168352" cy="295232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23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208912" cy="11521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dirty="0" smtClean="0"/>
              <a:t>    Весенним</a:t>
            </a:r>
            <a:r>
              <a:rPr lang="ru-RU" sz="1800" dirty="0"/>
              <a:t>, солнечным днем - 9 мая 1945 года усталый, но счастливый солдат великой страны вытер с лица пороховую гарь последнего, самого трудного боя. Именно в этот день во всех уголках нашей необъятной Родины радостной вестью прозвучало долгожданное </a:t>
            </a:r>
            <a:r>
              <a:rPr lang="ru-RU" sz="1800" dirty="0" smtClean="0"/>
              <a:t>слово</a:t>
            </a:r>
            <a:r>
              <a:rPr lang="ru-RU" sz="1800" dirty="0"/>
              <a:t>: "Победа</a:t>
            </a:r>
            <a:r>
              <a:rPr lang="ru-RU" sz="1800" dirty="0" smtClean="0"/>
              <a:t>!" 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4784"/>
            <a:ext cx="6737945" cy="476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2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16633"/>
            <a:ext cx="8229600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    С</a:t>
            </a:r>
            <a:r>
              <a:rPr lang="ru-RU" sz="1800" dirty="0"/>
              <a:t> того памятного мая минуло более полувека. Выросли новые поколения. Для них Великая Отечественная война - далекая история. Встревоженные сегодняшней действительностью, они все реже обращаются к событиям тех страшных дней. Но совесть и долг перед погибшими и пережившими войну не должны позволить нам забыть эту героически-трагическую страницу летописи нашего многонационального государства.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628800"/>
            <a:ext cx="3912344" cy="474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87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836712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dirty="0" smtClean="0"/>
              <a:t>    Мы </a:t>
            </a:r>
            <a:r>
              <a:rPr lang="ru-RU" sz="1800" dirty="0"/>
              <a:t>не делим ту войну на свою и чужую, на Великую Отечественную и вторую мировую, на войну в Европе, Азии и Северной Африке. Но мы всегда помним, что, нанеся сокрушительное поражение врагу, именно наши Вооруженные Силы не только отстояли честь, независимость и свободу Родины, но и внесли решающий вклад в освобождение народов Европы от фашистского рабства, спасли мировую цивилизацию от "коричневой чумы".</a:t>
            </a:r>
            <a:br>
              <a:rPr lang="ru-RU" sz="1800" dirty="0"/>
            </a:br>
            <a:r>
              <a:rPr lang="ru-RU" sz="1800" dirty="0"/>
              <a:t>Нельзя забывать о военном лихолетье еще и потому, что к великому огорчению, в средствах массовой информации появляются публикации, авторы которых готовы пересмотреть итоги Второй мировой войны, принизить величие солдатского подвига и роль нашей страны в разгроме фашистской Германии. Им и им подобным самое время вспомнить слова Андрея Дмитриевича Сахарова: "...</a:t>
            </a:r>
            <a:r>
              <a:rPr lang="ru-RU" sz="1800" b="1" dirty="0"/>
              <a:t>Убежден, что поражение в войне с германским фашизмом было бы величайшей трагедией народа, - большей, чем все, что досталось на его долю от собственных палачей. Выстоять, победить было необходимо... Странно, когда кто-то сейчас пытается доказать обратное</a:t>
            </a:r>
            <a:r>
              <a:rPr lang="ru-RU" sz="1800" dirty="0"/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242518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16632"/>
            <a:ext cx="8229600" cy="3412976"/>
          </a:xfrm>
        </p:spPr>
        <p:txBody>
          <a:bodyPr>
            <a:normAutofit fontScale="92500"/>
          </a:bodyPr>
          <a:lstStyle/>
          <a:p>
            <a:pPr marL="0" indent="0" fontAlgn="base">
              <a:buNone/>
            </a:pPr>
            <a:r>
              <a:rPr lang="ru-RU" sz="2100" dirty="0" smtClean="0"/>
              <a:t>     К </a:t>
            </a:r>
            <a:r>
              <a:rPr lang="ru-RU" sz="2100" dirty="0"/>
              <a:t>сказанному добавим лишь одно: без памяти о прошлом ни у одного народа не может быть и будущего. Горечь и скорбь до сих пор живут в сердцах многих наших соотечественников. Ищут своих сынов матери, жены - мужей, выросшие дети - отцов. Ищут своих дедов и внуки. За многие тысячи километров едут они к местам былых сражений, где сложили свои головы дорогие им люди.</a:t>
            </a:r>
          </a:p>
          <a:p>
            <a:pPr marL="0" indent="0" fontAlgn="base">
              <a:buNone/>
            </a:pPr>
            <a:r>
              <a:rPr lang="ru-RU" sz="2100" dirty="0" smtClean="0"/>
              <a:t>    Великая </a:t>
            </a:r>
            <a:r>
              <a:rPr lang="ru-RU" sz="2100" dirty="0"/>
              <a:t>Победа... Путь к ней был долог и труден. Небывалой жестокостью и болью, невосполнимыми потерями и разрушениями, скорбью по истерзанной огнем и металлом родной земле были наполнены 1418 дней и ночей Великой Отечественной войны.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429000"/>
            <a:ext cx="4386064" cy="328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4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6512511" cy="114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Татарстан - кузница боевых кадров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052736"/>
            <a:ext cx="8229600" cy="3052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dirty="0" smtClean="0"/>
              <a:t>    Не </a:t>
            </a:r>
            <a:r>
              <a:rPr lang="ru-RU" sz="1800" dirty="0"/>
              <a:t>обошла она стороной и Татарстан. Республика стала кузницей боевых резервов действующей армии. Здесь прошли военную подготовку в системе всеобуча свыше 180 тысяч человек, были сформированы две авиационные и семь стрелковых дивизий, десять отдельных полков и батальонов, сотни боевых экипажей </a:t>
            </a:r>
            <a:r>
              <a:rPr lang="ru-RU" sz="1800" dirty="0" err="1"/>
              <a:t>Военнно</a:t>
            </a:r>
            <a:r>
              <a:rPr lang="ru-RU" sz="1800" dirty="0"/>
              <a:t>-Воздушных Сил страны.</a:t>
            </a:r>
            <a:br>
              <a:rPr lang="ru-RU" sz="1800" dirty="0"/>
            </a:br>
            <a:r>
              <a:rPr lang="ru-RU" sz="1800" dirty="0"/>
              <a:t>Героически сражались под Москвой и Сталинградом, в Прибалтике, на территории Польши, Германии и других стран воины 18-й, 146-й, 334-й, 352-й 147, стрелковых дивизий, 120-69 гвардейской стрелковой дивизии, 91-й отдельной танковой бригады, 37-го зенитно-артиллерийского полка, 202-й бомбардировочной авиационной дивизии им. Верховного Совета ТАССР и других подразделений сформированных в Казани.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9080"/>
            <a:ext cx="3240360" cy="233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6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1663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Татарстан - кузница боевых кадров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96752"/>
            <a:ext cx="8229600" cy="175679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sz="1800" dirty="0" smtClean="0"/>
              <a:t>Бесстрашно </a:t>
            </a:r>
            <a:r>
              <a:rPr lang="ru-RU" sz="1800" dirty="0"/>
              <a:t>воевали на фронтах Великой Отечественной курсанты Казанского танкового училища. Их боевые машины первыми врывались в занятые врагом города, сметали неприступные линии противника. Наши земляки-танкисты отдавали свои жизни под Сталинградом и на Курской дуге, штурмовали Берлин и Прагу.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356992"/>
            <a:ext cx="4396692" cy="298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30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Татарстан - кузница боевых кадров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55000" lnSpcReduction="20000"/>
          </a:bodyPr>
          <a:lstStyle/>
          <a:p>
            <a:pPr marL="0" indent="0" fontAlgn="base">
              <a:buNone/>
            </a:pPr>
            <a:r>
              <a:rPr lang="ru-RU" dirty="0" smtClean="0"/>
              <a:t>    За </a:t>
            </a:r>
            <a:r>
              <a:rPr lang="ru-RU" dirty="0"/>
              <a:t>годы войны в СССР было мобилизовано 29 574,9 тысяч человек. В боях на всех фронтах войны участвовало около 700 тысяч уроженцев Татарстана.</a:t>
            </a:r>
          </a:p>
          <a:p>
            <a:pPr marL="0" indent="0" fontAlgn="base">
              <a:buNone/>
            </a:pPr>
            <a:r>
              <a:rPr lang="ru-RU" dirty="0" smtClean="0"/>
              <a:t>    На </a:t>
            </a:r>
            <a:r>
              <a:rPr lang="ru-RU" dirty="0"/>
              <a:t>территории республики по переписи 1939 года проживало 2 914,2 тысяч человек. На фронт ушло 24% от общего количества населения республики.</a:t>
            </a:r>
          </a:p>
          <a:p>
            <a:pPr marL="0" indent="0" fontAlgn="base">
              <a:buNone/>
            </a:pPr>
            <a:r>
              <a:rPr lang="ru-RU" dirty="0" smtClean="0"/>
              <a:t>    Почти </a:t>
            </a:r>
            <a:r>
              <a:rPr lang="ru-RU" dirty="0"/>
              <a:t>три тысячи километров пришлось прошагать им от Волги до Берлина. Всех их - рядовых и командиров, танкистов и пехотинцев, летчиков и моряков, артиллеристов и военных врачей - объединяло одно стремление: отстоять независимость Родины, уничтожить ненавистный фашизм.</a:t>
            </a:r>
          </a:p>
          <a:p>
            <a:pPr marL="0" indent="0" fontAlgn="base">
              <a:buNone/>
            </a:pPr>
            <a:r>
              <a:rPr lang="ru-RU" dirty="0" smtClean="0"/>
              <a:t>   Оставаясь </a:t>
            </a:r>
            <a:r>
              <a:rPr lang="ru-RU" dirty="0"/>
              <a:t>верными воинской присяге и долгу, наши земляки с боями преодолевали неприступные линии обороны, освобождали города и села, бились насмерть до последнего снаряда и патрона. Чтобы вынести все это, необходим был огромный запас силы и стойкости, смелости и отваги. И они его имели.</a:t>
            </a:r>
          </a:p>
          <a:p>
            <a:pPr marL="0" indent="0" fontAlgn="base">
              <a:buNone/>
            </a:pPr>
            <a:r>
              <a:rPr lang="ru-RU" dirty="0" smtClean="0"/>
              <a:t>   За </a:t>
            </a:r>
            <a:r>
              <a:rPr lang="ru-RU" dirty="0"/>
              <a:t>мужество и героизм, проявленные на фронтах Великой Отечественной войны, более 200 тысяч уроженцев Татарстана были награждены орденами и медалями.</a:t>
            </a:r>
          </a:p>
        </p:txBody>
      </p:sp>
    </p:spTree>
    <p:extLst>
      <p:ext uri="{BB962C8B-B14F-4D97-AF65-F5344CB8AC3E}">
        <p14:creationId xmlns:p14="http://schemas.microsoft.com/office/powerpoint/2010/main" val="232673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79</TotalTime>
  <Words>1281</Words>
  <Application>Microsoft Office PowerPoint</Application>
  <PresentationFormat>Экран (4:3)</PresentationFormat>
  <Paragraphs>64</Paragraphs>
  <Slides>23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Воздушный поток</vt:lpstr>
      <vt:lpstr>ВКЛАД ТАТАРСТАНА В ПОБЕДУ В ВЕЛИКОЙ ОТЕЧЕСТВЕННОЙ ВОЙНЕ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Татарстан - кузница боевых кадров</vt:lpstr>
      <vt:lpstr>Татарстан - кузница боевых кадров</vt:lpstr>
      <vt:lpstr>Татарстан - кузница боевых кадров</vt:lpstr>
      <vt:lpstr>Татарстан - кузница боевых кадров</vt:lpstr>
      <vt:lpstr>Татарстан - кузница боевых кадров</vt:lpstr>
      <vt:lpstr>Татарстан - кузница боевых кадров</vt:lpstr>
      <vt:lpstr>Татарстан - кузница боевых кадров</vt:lpstr>
      <vt:lpstr>Татарстан - кузница боевых кадров</vt:lpstr>
      <vt:lpstr>Татарстан - фронту</vt:lpstr>
      <vt:lpstr>Спартак (обувная фабрика)</vt:lpstr>
      <vt:lpstr>Татарстан - фронту</vt:lpstr>
      <vt:lpstr>Татарстан - фронту</vt:lpstr>
      <vt:lpstr>Татарстан - фронту</vt:lpstr>
      <vt:lpstr>Татарстан - фронту</vt:lpstr>
      <vt:lpstr>Татарстан - фронту</vt:lpstr>
      <vt:lpstr>Татарстан - фронту</vt:lpstr>
      <vt:lpstr>Татарстан - фронту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ВКЛАД ТАТАРСТАНА В ПОБЕДУ В ВЕЛИКОЙ ОТЕЧЕСТВЕННОЙ ВОЙНЕ</dc:title>
  <dc:creator>Rezeda</dc:creator>
  <cp:lastModifiedBy>Teacher</cp:lastModifiedBy>
  <cp:revision>11</cp:revision>
  <dcterms:created xsi:type="dcterms:W3CDTF">2015-03-16T16:24:06Z</dcterms:created>
  <dcterms:modified xsi:type="dcterms:W3CDTF">2015-04-08T09:21:01Z</dcterms:modified>
</cp:coreProperties>
</file>